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4"/>
  </p:sldMasterIdLst>
  <p:notesMasterIdLst>
    <p:notesMasterId r:id="rId19"/>
  </p:notesMasterIdLst>
  <p:handoutMasterIdLst>
    <p:handoutMasterId r:id="rId20"/>
  </p:handoutMasterIdLst>
  <p:sldIdLst>
    <p:sldId id="270" r:id="rId5"/>
    <p:sldId id="296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5" r:id="rId15"/>
    <p:sldId id="292" r:id="rId16"/>
    <p:sldId id="293" r:id="rId17"/>
    <p:sldId id="29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CC0000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9192B-C803-4BC6-94B6-DF13B601FBBD}" v="652" dt="2025-04-10T10:02:26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30" y="-96"/>
      </p:cViewPr>
      <p:guideLst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1" y="1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AB60-F831-46C9-B390-EDE697C862C6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1" y="9428163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AAA7-CF41-4AF8-9E92-C2FD89DE6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714876"/>
            <a:ext cx="498366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3DC643-BC38-4E02-ABCA-6F5774BF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F9D44-61CF-4148-A0A7-2AF3F6A21B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B4B2F6-859A-F640-9832-68FCD1EC4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 rot="10800000">
            <a:off x="266699" y="257468"/>
            <a:ext cx="11658600" cy="6185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054F95-3A49-C24C-9B87-ADC63C8DE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7" y="550984"/>
            <a:ext cx="1841597" cy="644558"/>
          </a:xfrm>
          <a:prstGeom prst="rect">
            <a:avLst/>
          </a:prstGeom>
        </p:spPr>
      </p:pic>
      <p:sp>
        <p:nvSpPr>
          <p:cNvPr id="11" name="Seating">
            <a:extLst>
              <a:ext uri="{FF2B5EF4-FFF2-40B4-BE49-F238E27FC236}">
                <a16:creationId xmlns:a16="http://schemas.microsoft.com/office/drawing/2014/main" id="{47690E47-8C6F-C04A-BEF1-57536C477A3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70214" y="2938881"/>
            <a:ext cx="9351819" cy="101566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F5810-0763-BB43-8C6B-C37A14FEF517}"/>
              </a:ext>
            </a:extLst>
          </p:cNvPr>
          <p:cNvCxnSpPr/>
          <p:nvPr/>
        </p:nvCxnSpPr>
        <p:spPr>
          <a:xfrm flipH="1">
            <a:off x="670214" y="5986387"/>
            <a:ext cx="10872787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9F257-D266-A74F-B934-4370CF0B3E84}"/>
              </a:ext>
            </a:extLst>
          </p:cNvPr>
          <p:cNvCxnSpPr/>
          <p:nvPr/>
        </p:nvCxnSpPr>
        <p:spPr>
          <a:xfrm flipH="1">
            <a:off x="670214" y="5443461"/>
            <a:ext cx="10872787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eating">
            <a:extLst>
              <a:ext uri="{FF2B5EF4-FFF2-40B4-BE49-F238E27FC236}">
                <a16:creationId xmlns:a16="http://schemas.microsoft.com/office/drawing/2014/main" id="{951A9BD4-04EE-F947-A3B5-0784D47D6744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670214" y="4125553"/>
            <a:ext cx="935181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3200" b="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sp>
        <p:nvSpPr>
          <p:cNvPr id="19" name="Section 01">
            <a:extLst>
              <a:ext uri="{FF2B5EF4-FFF2-40B4-BE49-F238E27FC236}">
                <a16:creationId xmlns:a16="http://schemas.microsoft.com/office/drawing/2014/main" id="{234FF5AD-38BF-5748-9B84-6729C86320EE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70215" y="5554771"/>
            <a:ext cx="3493608" cy="3231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500" b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Additional Information Here</a:t>
            </a: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47BF95-4225-2743-A2D7-1126813EF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909" y="5564192"/>
            <a:ext cx="345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1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sh&#10;&#10;Description automatically generated">
            <a:extLst>
              <a:ext uri="{FF2B5EF4-FFF2-40B4-BE49-F238E27FC236}">
                <a16:creationId xmlns:a16="http://schemas.microsoft.com/office/drawing/2014/main" id="{5065ECEA-D676-684A-9A84-61F0D1ADB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7"/>
          <a:stretch/>
        </p:blipFill>
        <p:spPr>
          <a:xfrm>
            <a:off x="266699" y="248450"/>
            <a:ext cx="4986637" cy="6194933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298B9-0EFB-BB4B-AB67-DEB3CC95E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DA87EAD-72A7-C840-B1D1-F49F1842B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2" y="257463"/>
            <a:ext cx="9294352" cy="6196235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7980C-C169-1149-BE8A-C6A91BE7A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234522E1-0BF8-F64A-99C9-B06374429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8" y="248450"/>
            <a:ext cx="4986638" cy="6194933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0C5B7-C00E-B24A-9C97-C68F843FC0A7}"/>
              </a:ext>
            </a:extLst>
          </p:cNvPr>
          <p:cNvSpPr txBox="1"/>
          <p:nvPr/>
        </p:nvSpPr>
        <p:spPr>
          <a:xfrm>
            <a:off x="3691890" y="-5029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C7D655-90D3-EC46-B622-77A9F20D4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ion and Values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F12744E-2751-8A46-8752-8C56BF97D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257463"/>
            <a:ext cx="9294352" cy="6196235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rgbClr val="EE312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66D27-7D86-0348-BB2C-0AEAAA77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46" y="1143000"/>
            <a:ext cx="5549900" cy="468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A2E2C-52C1-004E-88BF-AE134ED2F0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9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ion and Values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ED7BC364-B93B-5F46-B421-1DA2DE6FC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1" y="257462"/>
            <a:ext cx="9303491" cy="6196235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rgbClr val="EE312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66D27-7D86-0348-BB2C-0AEAAA77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46" y="1143000"/>
            <a:ext cx="5549900" cy="468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B1762-1E87-2D48-AF3D-709F44827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Quote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31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sp>
        <p:nvSpPr>
          <p:cNvPr id="8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4C3645C7-D26F-5D4F-88F0-00FF833CB921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13ADA62-FED4-2743-BB97-126D07CE46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9EC2F-2D61-1B49-99C2-12B53A9DF1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Quote-Whit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31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sp>
        <p:nvSpPr>
          <p:cNvPr id="8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782B78F0-21B2-E643-959E-48825A262D78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0EEC4A22-C1C7-F94E-8F47-5F2BAE3A33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19949-4CE7-7E4A-884B-567489E7B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ineering Slide - Gene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4473" y="1611390"/>
            <a:ext cx="10515284" cy="407622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3864FBB-A143-E444-9BFC-CC2E33515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Sales By Region">
            <a:extLst>
              <a:ext uri="{FF2B5EF4-FFF2-40B4-BE49-F238E27FC236}">
                <a16:creationId xmlns:a16="http://schemas.microsoft.com/office/drawing/2014/main" id="{E5723A09-1E28-D44E-ACA8-7AAB4DAEC10E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460791-17BA-CF43-9941-A911C49153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157" y="5708487"/>
            <a:ext cx="6219124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14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FB9EE035-5DFF-2047-AB09-ED6E0BEA49AE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B405267E-CBFB-7E46-9127-3BE0156DF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A60F55-0D95-5444-8305-2301382B9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ineering Slide -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0861C6-242F-3E45-8580-8F1CE257C9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58039" y="579661"/>
            <a:ext cx="5033962" cy="5492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A167A1-7820-7349-8F0F-4DF90E2B5C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6219018" cy="3840824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5" name="Sales By Region">
            <a:extLst>
              <a:ext uri="{FF2B5EF4-FFF2-40B4-BE49-F238E27FC236}">
                <a16:creationId xmlns:a16="http://schemas.microsoft.com/office/drawing/2014/main" id="{6BED2453-D63F-4048-BAF7-F670D2E4BED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6219018" cy="29818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0B272514-D28C-2D4C-B53F-532C755E7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621901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343F8-7138-EB4E-ADB8-58DADA15FB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157" y="5708487"/>
            <a:ext cx="6219124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13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A244E669-8BEB-CF44-8122-654CF5764FE8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25A189D8-4A4A-A64A-99FF-DAC748BAD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5710B-2D57-4C47-B666-592568599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ineering Slide -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F4FDBB70-4187-1D4A-9127-5A10DC90C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Sales By Region">
            <a:extLst>
              <a:ext uri="{FF2B5EF4-FFF2-40B4-BE49-F238E27FC236}">
                <a16:creationId xmlns:a16="http://schemas.microsoft.com/office/drawing/2014/main" id="{D42C7900-ABE4-2C4A-803D-5A0E151AF6D4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21" name="Sales By Region">
            <a:extLst>
              <a:ext uri="{FF2B5EF4-FFF2-40B4-BE49-F238E27FC236}">
                <a16:creationId xmlns:a16="http://schemas.microsoft.com/office/drawing/2014/main" id="{5C23EADF-D5B8-214A-BBE0-84A04A798BB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889752" y="17949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47033D-0F6D-A44A-8DEE-778CCE2BE4D8}"/>
              </a:ext>
            </a:extLst>
          </p:cNvPr>
          <p:cNvCxnSpPr/>
          <p:nvPr/>
        </p:nvCxnSpPr>
        <p:spPr>
          <a:xfrm>
            <a:off x="906686" y="24821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ales By Region">
            <a:extLst>
              <a:ext uri="{FF2B5EF4-FFF2-40B4-BE49-F238E27FC236}">
                <a16:creationId xmlns:a16="http://schemas.microsoft.com/office/drawing/2014/main" id="{02013C53-155B-1C4E-AA99-A2C681D7F65C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477016" y="17949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549397-8357-F345-9799-3537FC2713B0}"/>
              </a:ext>
            </a:extLst>
          </p:cNvPr>
          <p:cNvCxnSpPr>
            <a:cxnSpLocks/>
          </p:cNvCxnSpPr>
          <p:nvPr/>
        </p:nvCxnSpPr>
        <p:spPr>
          <a:xfrm>
            <a:off x="4493951" y="24821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Sales By Region">
            <a:extLst>
              <a:ext uri="{FF2B5EF4-FFF2-40B4-BE49-F238E27FC236}">
                <a16:creationId xmlns:a16="http://schemas.microsoft.com/office/drawing/2014/main" id="{A115FDB0-6C96-1B4B-89C2-0BF88B1A5FC4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064281" y="17949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8AD60A-7324-DC4C-BF4B-D5788D9CD5CA}"/>
              </a:ext>
            </a:extLst>
          </p:cNvPr>
          <p:cNvCxnSpPr/>
          <p:nvPr/>
        </p:nvCxnSpPr>
        <p:spPr>
          <a:xfrm>
            <a:off x="8081215" y="24821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5099F58-F51E-7945-9620-398F97E8D7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9275" y="26087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1C06567-37A1-5B4C-AE3A-7CCC726C7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1777" y="26087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63F3679-4BE2-D44C-A659-CDB4DC698A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4279" y="26087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E108B2-F471-9D49-8E04-160EF30F36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4157" y="5708487"/>
            <a:ext cx="6219124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20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00DC87A5-73E4-7B4B-8768-4D23D34CCCB3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43FAC31B-F112-BF45-9B6E-553ADAF09F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547880-43CB-284C-9392-1F8ED4EA6C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98ED1E-83B6-7940-BF07-8788A6DD26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" y="257467"/>
            <a:ext cx="11658600" cy="6185918"/>
          </a:xfrm>
          <a:prstGeom prst="rect">
            <a:avLst/>
          </a:prstGeom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eating">
            <a:extLst>
              <a:ext uri="{FF2B5EF4-FFF2-40B4-BE49-F238E27FC236}">
                <a16:creationId xmlns:a16="http://schemas.microsoft.com/office/drawing/2014/main" id="{070EC7AD-FC65-9049-8B3B-848EB1EB63C8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70214" y="2938881"/>
            <a:ext cx="9351819" cy="101566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4E08FE-1448-A044-BA48-9F835B42B4E8}"/>
              </a:ext>
            </a:extLst>
          </p:cNvPr>
          <p:cNvCxnSpPr/>
          <p:nvPr/>
        </p:nvCxnSpPr>
        <p:spPr>
          <a:xfrm flipH="1">
            <a:off x="670214" y="5986387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DB80A8-0954-6644-B607-5778236C8BF1}"/>
              </a:ext>
            </a:extLst>
          </p:cNvPr>
          <p:cNvCxnSpPr/>
          <p:nvPr/>
        </p:nvCxnSpPr>
        <p:spPr>
          <a:xfrm flipH="1">
            <a:off x="670214" y="5443461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eating">
            <a:extLst>
              <a:ext uri="{FF2B5EF4-FFF2-40B4-BE49-F238E27FC236}">
                <a16:creationId xmlns:a16="http://schemas.microsoft.com/office/drawing/2014/main" id="{F8F9A599-D174-F247-B3D6-908BD8CB9A9C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670214" y="4125553"/>
            <a:ext cx="935181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32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sp>
        <p:nvSpPr>
          <p:cNvPr id="12" name="Section 01">
            <a:extLst>
              <a:ext uri="{FF2B5EF4-FFF2-40B4-BE49-F238E27FC236}">
                <a16:creationId xmlns:a16="http://schemas.microsoft.com/office/drawing/2014/main" id="{AA9CD650-FD0B-ED4E-87E9-83C644EDBC2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70215" y="5554771"/>
            <a:ext cx="3493608" cy="3231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5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Additional Information Here</a:t>
            </a: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386E3-C6D2-1047-86EB-0D17288B11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7" y="550984"/>
            <a:ext cx="1841597" cy="644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87C95-1F49-9E48-B74E-E60904914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81" y="5449653"/>
            <a:ext cx="3454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B1ED-B68C-D818-893A-866846D2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F9B5-FEA7-052A-5E12-B3F55208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48D4657-699F-5351-BBFF-86C8969F87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961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8D4657-699F-5351-BBFF-86C8969F8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 descr="template">
            <a:extLst>
              <a:ext uri="{FF2B5EF4-FFF2-40B4-BE49-F238E27FC236}">
                <a16:creationId xmlns:a16="http://schemas.microsoft.com/office/drawing/2014/main" id="{BAEE0823-827C-EDD1-0C9A-6E8BDB2F8F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323850"/>
            <a:ext cx="1203113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LogoText">
            <a:extLst>
              <a:ext uri="{FF2B5EF4-FFF2-40B4-BE49-F238E27FC236}">
                <a16:creationId xmlns:a16="http://schemas.microsoft.com/office/drawing/2014/main" id="{E4645608-E71B-D110-564F-0238329AE643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472269" y="6654056"/>
            <a:ext cx="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350" eaLnBrk="1" hangingPunct="1">
              <a:defRPr/>
            </a:pPr>
            <a:endParaRPr lang="en-US" sz="1000">
              <a:latin typeface="Arial" pitchFamily="-110" charset="0"/>
            </a:endParaRPr>
          </a:p>
        </p:txBody>
      </p:sp>
      <p:pic>
        <p:nvPicPr>
          <p:cNvPr id="7" name="Picture 4" descr="Lear_prop and conf_slug.ai">
            <a:extLst>
              <a:ext uri="{FF2B5EF4-FFF2-40B4-BE49-F238E27FC236}">
                <a16:creationId xmlns:a16="http://schemas.microsoft.com/office/drawing/2014/main" id="{5AE5F239-71CD-4295-37E5-ED21546143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b="45625"/>
          <a:stretch>
            <a:fillRect/>
          </a:stretch>
        </p:blipFill>
        <p:spPr bwMode="auto">
          <a:xfrm>
            <a:off x="0" y="6062664"/>
            <a:ext cx="12192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94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0BCE20E-D455-BB15-7AC2-6DF26E872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1256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BCE20E-D455-BB15-7AC2-6DF26E872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6400800" cy="1143000"/>
          </a:xfrm>
        </p:spPr>
        <p:txBody>
          <a:bodyPr vert="horz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eating">
            <a:extLst>
              <a:ext uri="{FF2B5EF4-FFF2-40B4-BE49-F238E27FC236}">
                <a16:creationId xmlns:a16="http://schemas.microsoft.com/office/drawing/2014/main" id="{070EC7AD-FC65-9049-8B3B-848EB1EB63C8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70214" y="2938881"/>
            <a:ext cx="9351819" cy="101566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4E08FE-1448-A044-BA48-9F835B42B4E8}"/>
              </a:ext>
            </a:extLst>
          </p:cNvPr>
          <p:cNvCxnSpPr/>
          <p:nvPr/>
        </p:nvCxnSpPr>
        <p:spPr>
          <a:xfrm flipH="1">
            <a:off x="670214" y="5986387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DB80A8-0954-6644-B607-5778236C8BF1}"/>
              </a:ext>
            </a:extLst>
          </p:cNvPr>
          <p:cNvCxnSpPr/>
          <p:nvPr/>
        </p:nvCxnSpPr>
        <p:spPr>
          <a:xfrm flipH="1">
            <a:off x="670214" y="5443461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eating">
            <a:extLst>
              <a:ext uri="{FF2B5EF4-FFF2-40B4-BE49-F238E27FC236}">
                <a16:creationId xmlns:a16="http://schemas.microsoft.com/office/drawing/2014/main" id="{F8F9A599-D174-F247-B3D6-908BD8CB9A9C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670214" y="4125553"/>
            <a:ext cx="935181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32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sp>
        <p:nvSpPr>
          <p:cNvPr id="12" name="Section 01">
            <a:extLst>
              <a:ext uri="{FF2B5EF4-FFF2-40B4-BE49-F238E27FC236}">
                <a16:creationId xmlns:a16="http://schemas.microsoft.com/office/drawing/2014/main" id="{AA9CD650-FD0B-ED4E-87E9-83C644EDBC2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70215" y="5554771"/>
            <a:ext cx="3493608" cy="3231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5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Additional Information Here</a:t>
            </a: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386E3-C6D2-1047-86EB-0D17288B11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7" y="550984"/>
            <a:ext cx="1841597" cy="644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87C95-1F49-9E48-B74E-E6090491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081" y="5449653"/>
            <a:ext cx="3454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Slide Layou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A11722B-037A-4B42-B0EB-88DAFF51971F}"/>
              </a:ext>
            </a:extLst>
          </p:cNvPr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ales By Region">
            <a:extLst>
              <a:ext uri="{FF2B5EF4-FFF2-40B4-BE49-F238E27FC236}">
                <a16:creationId xmlns:a16="http://schemas.microsoft.com/office/drawing/2014/main" id="{2BABFD5E-8619-B44F-86E3-F71D68DD77D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957763" cy="33733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EF535BC-F726-A64A-BF48-21CAA1B79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95776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707DF3-A1F8-444E-BDE6-5D38AB4006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157" y="5708487"/>
            <a:ext cx="6219124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CCF307-4E28-0E48-B08C-97DDDE6EA4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10957763" cy="4026446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2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5ABF028E-2566-D84E-8D28-5F4199190221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3E7CD9E8-999F-A940-A0EF-A8758F6027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88F71-1858-594D-A49B-156F67EA8979}"/>
              </a:ext>
            </a:extLst>
          </p:cNvPr>
          <p:cNvSpPr txBox="1"/>
          <p:nvPr/>
        </p:nvSpPr>
        <p:spPr>
          <a:xfrm>
            <a:off x="84083" y="38362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B288-ACA1-4649-AFB7-0E7FFD6C6C5C}"/>
              </a:ext>
            </a:extLst>
          </p:cNvPr>
          <p:cNvSpPr txBox="1"/>
          <p:nvPr/>
        </p:nvSpPr>
        <p:spPr>
          <a:xfrm>
            <a:off x="105103" y="295340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E0BDF1-E78C-1646-8C30-3867AB7B3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ernal Slide Layout with Char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A11722B-037A-4B42-B0EB-88DAFF51971F}"/>
              </a:ext>
            </a:extLst>
          </p:cNvPr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5637891" y="579663"/>
            <a:ext cx="5962619" cy="5480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Sales By Region">
            <a:extLst>
              <a:ext uri="{FF2B5EF4-FFF2-40B4-BE49-F238E27FC236}">
                <a16:creationId xmlns:a16="http://schemas.microsoft.com/office/drawing/2014/main" id="{2BABFD5E-8619-B44F-86E3-F71D68DD77D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4706071" cy="33733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EF535BC-F726-A64A-BF48-21CAA1B79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4706071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707DF3-A1F8-444E-BDE6-5D38AB4006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490" y="5708487"/>
            <a:ext cx="6221791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CCF307-4E28-0E48-B08C-97DDDE6EA4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4706071" cy="4026446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88F71-1858-594D-A49B-156F67EA8979}"/>
              </a:ext>
            </a:extLst>
          </p:cNvPr>
          <p:cNvSpPr txBox="1"/>
          <p:nvPr/>
        </p:nvSpPr>
        <p:spPr>
          <a:xfrm>
            <a:off x="84083" y="38362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B288-ACA1-4649-AFB7-0E7FFD6C6C5C}"/>
              </a:ext>
            </a:extLst>
          </p:cNvPr>
          <p:cNvSpPr txBox="1"/>
          <p:nvPr/>
        </p:nvSpPr>
        <p:spPr>
          <a:xfrm>
            <a:off x="105103" y="295340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3ECD7A35-A225-E543-B7E7-F98747610993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0DE1AD8-0319-0C45-A036-AE3F33D1A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7ED6AD-2192-434A-AC1C-79DD2C4BE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Slide Layout with Pictur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B6001EBB-7B0F-AD4D-9034-B1B6566504E3}"/>
              </a:ext>
            </a:extLst>
          </p:cNvPr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58039" y="579661"/>
            <a:ext cx="5033962" cy="5492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ales By Region">
            <a:extLst>
              <a:ext uri="{FF2B5EF4-FFF2-40B4-BE49-F238E27FC236}">
                <a16:creationId xmlns:a16="http://schemas.microsoft.com/office/drawing/2014/main" id="{137B6A69-7E42-4D4C-8333-9C9A810319C8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6248123" cy="33733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9967AA3-1767-8345-B272-3F4698328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624812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E2E91C-7B5B-0349-92BE-2C83BFB37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6248123" cy="4026446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F467DE-676B-814A-A30E-3B2F9DAF4C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157" y="5708487"/>
            <a:ext cx="6219124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16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00111905-298A-664C-8B7C-02A4D38477B8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195A0A2C-DD1F-9A45-93A1-DD2816A00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F2BA34-F7E9-4244-A4B2-0024DBBE04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Slide Layout with Picture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0E1812EF-EE45-694C-B0A9-0EA946DF9452}"/>
              </a:ext>
            </a:extLst>
          </p:cNvPr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579661"/>
            <a:ext cx="5114925" cy="5492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Sales By Region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484126" y="1156614"/>
            <a:ext cx="6067740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484443" y="1688663"/>
            <a:ext cx="6067424" cy="4383478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33" name="Title 2"/>
          <p:cNvSpPr>
            <a:spLocks noGrp="1"/>
          </p:cNvSpPr>
          <p:nvPr>
            <p:ph type="title" hasCustomPrompt="1"/>
          </p:nvPr>
        </p:nvSpPr>
        <p:spPr>
          <a:xfrm>
            <a:off x="5484126" y="558445"/>
            <a:ext cx="606774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8F4C11B1-922A-FB4F-A4B2-F032DD472D53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64A59FA5-0A79-5441-BA9F-A54D0B82F7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B50BA3-D400-C741-828B-5C97FAFDA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4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Slide Content Layou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6CCF5F31-38C7-7143-B25C-5E84D52B6F28}"/>
              </a:ext>
            </a:extLst>
          </p:cNvPr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ales By Region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889752" y="17441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906686" y="24313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Sales By Region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477016" y="17441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4493951" y="24313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Sales By Region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064281" y="17441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42" name="Straight Connector 41"/>
          <p:cNvCxnSpPr/>
          <p:nvPr/>
        </p:nvCxnSpPr>
        <p:spPr>
          <a:xfrm>
            <a:off x="8081215" y="24313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99275" y="25579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481777" y="25579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064279" y="25579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16BE9BAB-0521-8A4E-9DFC-E35943D3E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Sales By Region">
            <a:extLst>
              <a:ext uri="{FF2B5EF4-FFF2-40B4-BE49-F238E27FC236}">
                <a16:creationId xmlns:a16="http://schemas.microsoft.com/office/drawing/2014/main" id="{DA166788-3BFE-3845-B4ED-DD08DA8CB2A5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9A10949-3BAC-FF4A-9904-9070AC9FA3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Insert Footer Here</a:t>
            </a:r>
          </a:p>
        </p:txBody>
      </p:sp>
      <p:sp>
        <p:nvSpPr>
          <p:cNvPr id="23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9A95CCB0-380D-9D40-8B02-61D723A377BB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DFC66191-2485-AA47-AFA2-965CD23F0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F25B2-7E85-384B-8CA7-9ADB784292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3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Slide Content Layout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8DD3E12E-B98C-0742-AAFB-BA2543CB6754}"/>
              </a:ext>
            </a:extLst>
          </p:cNvPr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96064" y="1934070"/>
            <a:ext cx="3212307" cy="34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94314" y="1934070"/>
            <a:ext cx="3212307" cy="34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92564" y="1934070"/>
            <a:ext cx="3212307" cy="34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ales By Region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981078" y="5569772"/>
            <a:ext cx="3228975" cy="60154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39" name="Sales By Region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480519" y="5569772"/>
            <a:ext cx="3228975" cy="60154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41" name="Sales By Region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7979959" y="5569772"/>
            <a:ext cx="3228975" cy="60154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F5AD843D-FE61-4143-A107-4C604406D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Sales By Region">
            <a:extLst>
              <a:ext uri="{FF2B5EF4-FFF2-40B4-BE49-F238E27FC236}">
                <a16:creationId xmlns:a16="http://schemas.microsoft.com/office/drawing/2014/main" id="{E5D65709-82E5-174F-83AF-15483265487C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9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C4019B57-F097-994E-905A-E67CE029A526}"/>
              </a:ext>
            </a:extLst>
          </p:cNvPr>
          <p:cNvSpPr txBox="1"/>
          <p:nvPr/>
        </p:nvSpPr>
        <p:spPr>
          <a:xfrm>
            <a:off x="2421845" y="6492043"/>
            <a:ext cx="6649256" cy="28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pPr defTabSz="228597">
              <a:lnSpc>
                <a:spcPct val="100000"/>
              </a:lnSpc>
              <a:spcBef>
                <a:spcPts val="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dat</a:t>
            </a:r>
            <a:r>
              <a:rPr lang="en-US"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B544D8B6-0C60-7942-958A-6FB543A28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47" y="6539612"/>
            <a:ext cx="238273" cy="214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D8DBA8-10EF-6E43-8ACB-B7AE94A253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58" y="6471990"/>
            <a:ext cx="906652" cy="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6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4FC4BA3-BFD3-0A45-AA4C-129912035F0E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05611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25" imgH="426" progId="TCLayout.ActiveDocument.1">
                  <p:embed/>
                </p:oleObj>
              </mc:Choice>
              <mc:Fallback>
                <p:oleObj name="think-cell Slide" r:id="rId24" imgW="425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FC4BA3-BFD3-0A45-AA4C-129912035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51" y="12036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7E835-EF62-2545-ACA4-5BF1ED07A6DE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66" y="2536968"/>
            <a:ext cx="3599665" cy="114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6E61E-A46D-AF47-BB67-BAD942C4B7DD}"/>
              </a:ext>
            </a:extLst>
          </p:cNvPr>
          <p:cNvSpPr txBox="1"/>
          <p:nvPr/>
        </p:nvSpPr>
        <p:spPr>
          <a:xfrm>
            <a:off x="2796217" y="3462598"/>
            <a:ext cx="6165149" cy="956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PPT Corporate Template – Do not use this slide</a:t>
            </a:r>
          </a:p>
        </p:txBody>
      </p:sp>
    </p:spTree>
    <p:extLst>
      <p:ext uri="{BB962C8B-B14F-4D97-AF65-F5344CB8AC3E}">
        <p14:creationId xmlns:p14="http://schemas.microsoft.com/office/powerpoint/2010/main" val="9004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</p:sldLayoutIdLst>
  <p:hf hdr="0" ft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None/>
        <a:defRPr lang="en-US" sz="3000" b="1" kern="1200" dirty="0">
          <a:solidFill>
            <a:schemeClr val="accent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99967" indent="-285750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70F45A7-CAF6-ABC7-B5B7-F870A9E581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1467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0F45A7-CAF6-ABC7-B5B7-F870A9E58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1D746E-D5B8-878F-F5B6-42357E559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214" y="2938881"/>
            <a:ext cx="9351819" cy="1015663"/>
          </a:xfrm>
        </p:spPr>
        <p:txBody>
          <a:bodyPr/>
          <a:lstStyle/>
          <a:p>
            <a:r>
              <a:rPr lang="en-US" dirty="0"/>
              <a:t>Traceability</a:t>
            </a:r>
            <a:r>
              <a:rPr lang="es-ES" dirty="0"/>
              <a:t> </a:t>
            </a:r>
            <a:r>
              <a:rPr lang="en-US" dirty="0"/>
              <a:t>Labels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E6605-EBB4-F651-9B62-DC835ED219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214" y="4125553"/>
            <a:ext cx="10531186" cy="584775"/>
          </a:xfrm>
        </p:spPr>
        <p:txBody>
          <a:bodyPr/>
          <a:lstStyle/>
          <a:p>
            <a:r>
              <a:rPr lang="en-US" dirty="0"/>
              <a:t>Lear </a:t>
            </a:r>
            <a:r>
              <a:rPr lang="en-US"/>
              <a:t>e-Systems</a:t>
            </a:r>
            <a:r>
              <a:rPr lang="en-US" dirty="0"/>
              <a:t> - Electronics plants requirements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8B79A9-55F4-670B-BFD9-D3F3E92937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CA5BC69-7026-5875-9489-BE47CB13E1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497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A5BC69-7026-5875-9489-BE47CB13E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3D81B-FF4B-6BC5-F3AA-19FC98E83F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E8AD-5949-5024-DB25-5444731C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traceability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427A62-A470-42E6-98C0-D9D29E9D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Counter 20T Lot Number. Base Spec. Formats 01-02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63DF73-F0F8-1D5F-27F5-F678129FD3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Building Instruction for Counter 20T – Lot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C69B9A-B074-8389-DF62-8B53C4E8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82" y="1981200"/>
            <a:ext cx="7193613" cy="406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B62E7-B852-6ECD-E036-14A2186A6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219" y="2057400"/>
            <a:ext cx="3292125" cy="388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799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B9AD56E-A0D3-35A0-D700-4BFF2CBFF0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78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9AD56E-A0D3-35A0-D700-4BFF2CBFF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0D85F-33B8-BBCF-B94E-31EBE3CE47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365E-A93A-F7A9-4F91-FDAC1ABDB9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Printed Circuit Boards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F9ABB-0B1A-0F1D-7F90-D5783FC0B4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Labeling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E30E0-35F6-021E-1410-E2A74B64D9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42214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7E631BF-A637-D148-2700-998CA75EE8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076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E631BF-A637-D148-2700-998CA75EE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799F2A-59E3-46B4-B7F4-2A0DAB4403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6CCF9-BBA5-B813-5A79-C7E9A97E0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157" y="958065"/>
            <a:ext cx="10957763" cy="337335"/>
          </a:xfrm>
        </p:spPr>
        <p:txBody>
          <a:bodyPr/>
          <a:lstStyle/>
          <a:p>
            <a:r>
              <a:rPr lang="en-US" dirty="0"/>
              <a:t>Mother Box (Carton Box) Barcode Requirement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9762C4-EA7C-7ADD-9255-B2FF2064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57" y="398537"/>
            <a:ext cx="10957763" cy="553998"/>
          </a:xfrm>
        </p:spPr>
        <p:txBody>
          <a:bodyPr vert="horz"/>
          <a:lstStyle/>
          <a:p>
            <a:r>
              <a:rPr lang="en-US" dirty="0"/>
              <a:t>Special requirements for Printed Circuit Boards - PCB’s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90E3F9-325E-FF4A-81A2-5ABFC9B05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157" y="1611390"/>
            <a:ext cx="2834843" cy="4026446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Choose any of the 3 types of matrix codes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2A4E4C-D104-424F-DA03-7206A2FB7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4443" y="1469499"/>
            <a:ext cx="8153400" cy="4844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704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CD76D23-FA41-F793-FDB8-8210B6CEBB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6622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D76D23-FA41-F793-FDB8-8210B6CEB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99F83-510D-63CB-460F-5BEC771B00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EC4DE-1F4A-027D-5C04-8609F0CBD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traceability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4F669-D48A-2C26-66AB-B599C2E4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Other Special requirements for PCB’s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449E1-DC3F-F72A-2CF4-28E0B1D728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Need to include Expiration Date </a:t>
            </a:r>
            <a:r>
              <a:rPr lang="en-US" b="1" dirty="0"/>
              <a:t>on Smallest Package </a:t>
            </a:r>
            <a:r>
              <a:rPr lang="en-US" dirty="0"/>
              <a:t>(i.e. Shielding Bag) </a:t>
            </a:r>
            <a:r>
              <a:rPr lang="en-US" b="1" dirty="0"/>
              <a:t>label</a:t>
            </a:r>
          </a:p>
          <a:p>
            <a:r>
              <a:rPr lang="en-US" dirty="0"/>
              <a:t>Format: 14DYYYYMMDD (Code128 Barcode)</a:t>
            </a:r>
          </a:p>
          <a:p>
            <a:r>
              <a:rPr lang="en-US" dirty="0"/>
              <a:t>Example: 14D20151231</a:t>
            </a:r>
          </a:p>
          <a:p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81134F1-BEB6-0F77-27BF-575D6694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235149"/>
            <a:ext cx="4038600" cy="61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6299C6E-31A0-2E0A-AECA-2F10FBA8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200400"/>
            <a:ext cx="8610600" cy="29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13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F09D7D7-FFFB-0310-7EEA-6D2B5F77F2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4779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09D7D7-FFFB-0310-7EEA-6D2B5F77F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FF655-E713-2C65-50D3-F9416AA38D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A872D-C967-23AF-D7CF-84C7E7A57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Labels on the Mother Box/Carton Box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FD0DBC-47EA-762E-CE20-80BBD567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Outer Label for PCB’s</a:t>
            </a:r>
          </a:p>
        </p:txBody>
      </p:sp>
      <p:pic>
        <p:nvPicPr>
          <p:cNvPr id="17" name="Picture 2" descr="A close up of a bar code&#10;&#10;Description automatically generated">
            <a:extLst>
              <a:ext uri="{FF2B5EF4-FFF2-40B4-BE49-F238E27FC236}">
                <a16:creationId xmlns:a16="http://schemas.microsoft.com/office/drawing/2014/main" id="{A9A46F58-1D13-FC20-1779-3A08FD3E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94" y="1611390"/>
            <a:ext cx="5043488" cy="34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7E8FD1-0C8E-AE39-900E-7B6920D137A9}"/>
              </a:ext>
            </a:extLst>
          </p:cNvPr>
          <p:cNvSpPr txBox="1"/>
          <p:nvPr/>
        </p:nvSpPr>
        <p:spPr>
          <a:xfrm>
            <a:off x="624637" y="5458599"/>
            <a:ext cx="10576763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[)&gt;@06@20PE00808703@16D20151231@7Q000125EA@20TCIL05382@20SCI6A1017@20SCI6A1018@20SCI6A1019@20SCI6A1020@20SCI6A1021@@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C0F096-5B75-F401-6EA5-DCB146804CB2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257800" y="4648200"/>
            <a:ext cx="655219" cy="810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9DE039-5072-CA34-0003-DCA7469B37D5}"/>
              </a:ext>
            </a:extLst>
          </p:cNvPr>
          <p:cNvSpPr txBox="1"/>
          <p:nvPr/>
        </p:nvSpPr>
        <p:spPr>
          <a:xfrm>
            <a:off x="4876800" y="2209800"/>
            <a:ext cx="1385614" cy="3571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algn="ctr" defTabSz="914218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rgbClr val="EE3124"/>
              </a:buClr>
              <a:buSzTx/>
              <a:tabLst/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(16D) Expiry Date</a:t>
            </a:r>
          </a:p>
          <a:p>
            <a:pPr marR="0" algn="ctr" defTabSz="914218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rgbClr val="EE3124"/>
              </a:buClr>
              <a:buSzTx/>
              <a:tabLst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20151231</a:t>
            </a:r>
          </a:p>
        </p:txBody>
      </p:sp>
    </p:spTree>
    <p:extLst>
      <p:ext uri="{BB962C8B-B14F-4D97-AF65-F5344CB8AC3E}">
        <p14:creationId xmlns:p14="http://schemas.microsoft.com/office/powerpoint/2010/main" val="25114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AF85C59-76BC-1E0E-096A-489DAC31B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363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F85C59-76BC-1E0E-096A-489DAC31B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0D85F-33B8-BBCF-B94E-31EBE3CE47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365E-A93A-F7A9-4F91-FDAC1ABDB9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Surface Mount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F9ABB-0B1A-0F1D-7F90-D5783FC0B4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Labeling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E30E0-35F6-021E-1410-E2A74B64D9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251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8C05DA9-628A-12C1-D8BC-C4774690DE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530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C05DA9-628A-12C1-D8BC-C4774690D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B422E-71BC-394C-9BF5-B909F07D87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E8BB6-64CE-32B5-EB44-06A67A432D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Correct traceability for electronic components require unique identification per package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D63CE4-E6A0-7D48-07E9-2D969D52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Standard Lear label for Lear </a:t>
            </a:r>
            <a:r>
              <a:rPr lang="en-US"/>
              <a:t>e-Systems</a:t>
            </a:r>
            <a:r>
              <a:rPr lang="en-US" dirty="0"/>
              <a:t> Electronics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9A6F5F-52DB-C636-1FEE-48AD992570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The goal is to receive all </a:t>
            </a:r>
            <a:r>
              <a:rPr lang="en-US" sz="1800" b="1" dirty="0"/>
              <a:t>inner-packages (reels or trays) </a:t>
            </a:r>
            <a:r>
              <a:rPr lang="en-US" sz="1800" dirty="0"/>
              <a:t>for electronic components according to the Lear specification allowing labels to be read</a:t>
            </a:r>
          </a:p>
          <a:p>
            <a:endParaRPr lang="en-US" sz="1800" dirty="0"/>
          </a:p>
          <a:p>
            <a:r>
              <a:rPr lang="en-US" sz="1800" dirty="0"/>
              <a:t>The content, organization of the fields and formats used on the label are normalized for all </a:t>
            </a:r>
            <a:r>
              <a:rPr lang="en-US" sz="1800"/>
              <a:t>Lear electronic plants</a:t>
            </a:r>
            <a:r>
              <a:rPr lang="en-US" sz="1800" dirty="0"/>
              <a:t>, using market standards</a:t>
            </a:r>
          </a:p>
          <a:p>
            <a:endParaRPr lang="en-US" sz="1800" dirty="0"/>
          </a:p>
          <a:p>
            <a:r>
              <a:rPr lang="en-US" sz="1800" dirty="0"/>
              <a:t>With the objective to meet Traceability requirements on Auto industry</a:t>
            </a:r>
          </a:p>
        </p:txBody>
      </p:sp>
    </p:spTree>
    <p:extLst>
      <p:ext uri="{BB962C8B-B14F-4D97-AF65-F5344CB8AC3E}">
        <p14:creationId xmlns:p14="http://schemas.microsoft.com/office/powerpoint/2010/main" val="34433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622206-C553-1DDB-D18D-7C3A50228F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975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622206-C553-1DDB-D18D-7C3A50228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B6FD2-F5BA-18D5-A5D8-64A88343B2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11A82-81A5-3768-3FC6-D8354C3D7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Barcodes in the traceability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915D64-99CA-1C56-871A-83F6642C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Sequence followed in the Standard Electronics Lear Label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7B2092-DBED-E717-6132-ED0AC61F3E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20P</a:t>
            </a:r>
            <a:r>
              <a:rPr lang="en-US" dirty="0"/>
              <a:t>		Lear Part Number</a:t>
            </a:r>
          </a:p>
          <a:p>
            <a:pPr>
              <a:lnSpc>
                <a:spcPct val="100000"/>
              </a:lnSpc>
            </a:pPr>
            <a:r>
              <a:rPr lang="en-US" b="1" dirty="0"/>
              <a:t>Q</a:t>
            </a:r>
            <a:r>
              <a:rPr lang="en-US" dirty="0"/>
              <a:t>		Quantity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20T</a:t>
            </a:r>
            <a:r>
              <a:rPr lang="en-US" dirty="0"/>
              <a:t>		Lot number 8 digits -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Must be unique and follow Lear instruction</a:t>
            </a:r>
          </a:p>
          <a:p>
            <a:pPr>
              <a:lnSpc>
                <a:spcPct val="100000"/>
              </a:lnSpc>
            </a:pPr>
            <a:r>
              <a:rPr lang="en-US" b="1" dirty="0"/>
              <a:t>20S</a:t>
            </a:r>
            <a:r>
              <a:rPr lang="en-US" dirty="0"/>
              <a:t>		Serial Number 8 digits -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Must be unique and follow Lear instruction</a:t>
            </a:r>
          </a:p>
          <a:p>
            <a:pPr>
              <a:lnSpc>
                <a:spcPct val="100000"/>
              </a:lnSpc>
            </a:pPr>
            <a:r>
              <a:rPr lang="en-US" b="1" dirty="0"/>
              <a:t>21T</a:t>
            </a:r>
            <a:r>
              <a:rPr lang="en-US" dirty="0"/>
              <a:t>		Combination of 20T and 20S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16D</a:t>
            </a:r>
            <a:r>
              <a:rPr lang="en-US" dirty="0"/>
              <a:t>		Date code</a:t>
            </a:r>
          </a:p>
          <a:p>
            <a:pPr lvl="5">
              <a:lnSpc>
                <a:spcPct val="10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Production date from supplier</a:t>
            </a:r>
          </a:p>
          <a:p>
            <a:pPr lvl="5">
              <a:lnSpc>
                <a:spcPct val="10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To be used for component shelf-life control</a:t>
            </a:r>
          </a:p>
          <a:p>
            <a:pPr>
              <a:lnSpc>
                <a:spcPct val="100000"/>
              </a:lnSpc>
            </a:pPr>
            <a:r>
              <a:rPr lang="en-US" b="1" dirty="0"/>
              <a:t>2D Matrix   	</a:t>
            </a:r>
            <a:r>
              <a:rPr lang="en-US" dirty="0"/>
              <a:t>Matrix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20P + 21T + Q</a:t>
            </a:r>
          </a:p>
          <a:p>
            <a:pPr>
              <a:lnSpc>
                <a:spcPct val="100000"/>
              </a:lnSpc>
            </a:pPr>
            <a:r>
              <a:rPr lang="en-US" b="1" dirty="0">
                <a:sym typeface="Wingdings" panose="05000000000000000000" pitchFamily="2" charset="2"/>
              </a:rPr>
              <a:t>1P		</a:t>
            </a:r>
            <a:r>
              <a:rPr lang="en-US" dirty="0">
                <a:sym typeface="Wingdings" panose="05000000000000000000" pitchFamily="2" charset="2"/>
              </a:rPr>
              <a:t>Supplier part number</a:t>
            </a:r>
          </a:p>
          <a:p>
            <a:pPr>
              <a:lnSpc>
                <a:spcPct val="100000"/>
              </a:lnSpc>
            </a:pPr>
            <a:r>
              <a:rPr lang="en-US" b="1" dirty="0">
                <a:sym typeface="Wingdings" panose="05000000000000000000" pitchFamily="2" charset="2"/>
              </a:rPr>
              <a:t>1T		</a:t>
            </a:r>
            <a:r>
              <a:rPr lang="en-US" dirty="0">
                <a:sym typeface="Wingdings" panose="05000000000000000000" pitchFamily="2" charset="2"/>
              </a:rPr>
              <a:t>Supplier Lot number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14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5F5297B-A7C0-7B8D-C695-785DB228C8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144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F5297B-A7C0-7B8D-C695-785DB228C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6A0F4-672E-5FE1-6432-D482DF81BE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D632C-5194-14D3-D30F-020118F96D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with all required fields</a:t>
            </a:r>
            <a:endParaRPr lang="es-E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3FE05-ECEB-892D-3F2A-BDEA6070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57" y="532692"/>
            <a:ext cx="10957763" cy="584775"/>
          </a:xfrm>
        </p:spPr>
        <p:txBody>
          <a:bodyPr vert="horz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of traceability label</a:t>
            </a:r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DD7C5B-CD9A-AA07-1E01-401265D5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508344"/>
            <a:ext cx="7809437" cy="474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479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8E45F07-AEE5-1F3B-BA04-CA00F5366D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761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45F07-AEE5-1F3B-BA04-CA00F5366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16B9A-53AF-1AAC-7F9E-C23BED8C66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4C37-CCCD-E3DC-BD6D-D854A1D86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traceability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9EC333-F123-A33B-B083-E2A9D61F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Tech fields – guidelines per field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FCA0DF0-76E8-F563-7860-0D0EDFA3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585013"/>
            <a:ext cx="7429500" cy="474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67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E893714-CA8E-76B2-8E35-68FF19C339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038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893714-CA8E-76B2-8E35-68FF19C33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769E1-2C0A-55B8-CC15-AE383E45A5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DD806-6108-725D-7BBA-F96A38BB6F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traceability label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551B9-7DBF-FEC8-55CD-8ADD5625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 dirty="0"/>
              <a:t>2D Matrix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9EDCA5-C1D7-0C16-C195-32368B78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4200" y="516085"/>
            <a:ext cx="619125" cy="587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EE4D968-5DAB-1BD0-9FED-453416C8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7161" y="1429555"/>
            <a:ext cx="78676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B08DF6D-9C03-A493-58F7-BA1A569A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889" y="3429000"/>
            <a:ext cx="3642711" cy="2742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157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3BBB4AD-4A82-97C5-684D-7D71A0D7B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869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BBB4AD-4A82-97C5-684D-7D71A0D7B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0C26D-0F42-9EEA-D785-7BD759B619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C66D-D7ED-3850-FE31-3B62584CD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traceability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13928F-FF0C-27D7-08CC-16042329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57" y="532692"/>
            <a:ext cx="10957763" cy="553998"/>
          </a:xfrm>
        </p:spPr>
        <p:txBody>
          <a:bodyPr vert="horz"/>
          <a:lstStyle/>
          <a:p>
            <a:r>
              <a:rPr lang="en-US" dirty="0"/>
              <a:t>Counter 20S Serial Number. Base Spec. Formats 01-02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BFE6D-6097-15BF-093D-3865E81BEF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/>
              <a:t>Building Instruction for Counter 20S – Serial Number (smallest packing unit, i.e. SMD-Reel)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CE6AF7-C512-E992-B635-8AAF92EC8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100242"/>
            <a:ext cx="6469941" cy="366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276110-4D19-D86B-6786-C7F3776FC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2209800"/>
            <a:ext cx="3200400" cy="329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88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D2A09B2-2AFD-300D-D9E9-F86BFE4D70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3612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2A09B2-2AFD-300D-D9E9-F86BFE4D70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A80F6-2656-A055-2DA8-4AE0F91A0E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1DBA-16F5-1707-851A-F1D9D61AA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traceability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59EA1-ED11-D3BA-2CBF-81C901AF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Counter 20S Serial Number – Formats 03-04-05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8780D-FCFB-04A6-25CE-FB766CBAA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143000"/>
            <a:ext cx="5634448" cy="5246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95ACA7-BEA5-BEA1-E4A8-A46F4A102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057400"/>
            <a:ext cx="3200400" cy="329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3065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 ppt Lear format 2">
  <a:themeElements>
    <a:clrScheme name="Custom 3">
      <a:dk1>
        <a:srgbClr val="000000"/>
      </a:dk1>
      <a:lt1>
        <a:srgbClr val="FFFFFF"/>
      </a:lt1>
      <a:dk2>
        <a:srgbClr val="DDDFE0"/>
      </a:dk2>
      <a:lt2>
        <a:srgbClr val="B0B1AD"/>
      </a:lt2>
      <a:accent1>
        <a:srgbClr val="EE3024"/>
      </a:accent1>
      <a:accent2>
        <a:srgbClr val="007DEA"/>
      </a:accent2>
      <a:accent3>
        <a:srgbClr val="1C428B"/>
      </a:accent3>
      <a:accent4>
        <a:srgbClr val="032342"/>
      </a:accent4>
      <a:accent5>
        <a:srgbClr val="EFEFED"/>
      </a:accent5>
      <a:accent6>
        <a:srgbClr val="000000"/>
      </a:accent6>
      <a:hlink>
        <a:srgbClr val="FF0000"/>
      </a:hlink>
      <a:folHlink>
        <a:srgbClr val="EE3024"/>
      </a:folHlink>
    </a:clrScheme>
    <a:fontScheme name="Custom 1">
      <a:majorFont>
        <a:latin typeface="Verdana"/>
        <a:ea typeface="Helvetica Neue"/>
        <a:cs typeface="Helvetica Neue"/>
      </a:majorFont>
      <a:minorFont>
        <a:latin typeface="Verdana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marL="228557" marR="0" indent="-228557" algn="l" defTabSz="914218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>
            <a:srgbClr val="EE3124"/>
          </a:buClr>
          <a:buSzTx/>
          <a:buFont typeface="Arial" panose="020B0604020202020204" pitchFamily="34" charset="0"/>
          <a:buChar char="•"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 ppt Lear format 2" id="{EC22C840-2640-4831-B4C1-43ACFD71E832}" vid="{FA33B91B-AC53-49E5-9E98-9EDE4B586A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7C03F4DC1BE4591E5C8786FEC1489" ma:contentTypeVersion="0" ma:contentTypeDescription="Create a new document." ma:contentTypeScope="" ma:versionID="d5601daa7733ef8999e734a07c02ba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D770-0106-468B-9814-69D1AA39BD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A17705-6C98-4EBF-89F9-707BBDEEF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AAACC5-16D3-4CAB-A846-2120E8E1F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ppt Lear format 2</Template>
  <TotalTime>993</TotalTime>
  <Words>381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Aktiv Grotesk Ex Light</vt:lpstr>
      <vt:lpstr>Aktiv Grotesk Light</vt:lpstr>
      <vt:lpstr>Arial</vt:lpstr>
      <vt:lpstr>Arial Unicode MS</vt:lpstr>
      <vt:lpstr>Calibri</vt:lpstr>
      <vt:lpstr>Times New Roman</vt:lpstr>
      <vt:lpstr>Verdana</vt:lpstr>
      <vt:lpstr>Wingdings</vt:lpstr>
      <vt:lpstr>Theme ppt Lear format 2</vt:lpstr>
      <vt:lpstr>think-cell Slide</vt:lpstr>
      <vt:lpstr>PowerPoint Presentation</vt:lpstr>
      <vt:lpstr>PowerPoint Presentation</vt:lpstr>
      <vt:lpstr>Standard Lear label for Lear e-Systems Electronics</vt:lpstr>
      <vt:lpstr>Sequence followed in the Standard Electronics Lear Label</vt:lpstr>
      <vt:lpstr>Sample of traceability label</vt:lpstr>
      <vt:lpstr>Tech fields – guidelines per field</vt:lpstr>
      <vt:lpstr>2D Matrix</vt:lpstr>
      <vt:lpstr>Counter 20S Serial Number. Base Spec. Formats 01-02 </vt:lpstr>
      <vt:lpstr>Counter 20S Serial Number – Formats 03-04-05</vt:lpstr>
      <vt:lpstr>Counter 20T Lot Number. Base Spec. Formats 01-02</vt:lpstr>
      <vt:lpstr>PowerPoint Presentation</vt:lpstr>
      <vt:lpstr>Special requirements for Printed Circuit Boards - PCB’s</vt:lpstr>
      <vt:lpstr>Other Special requirements for PCB’s </vt:lpstr>
      <vt:lpstr>Outer Label for PCB’s</vt:lpstr>
    </vt:vector>
  </TitlesOfParts>
  <Company>Lear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Assi Grossman</dc:creator>
  <cp:lastModifiedBy>Vidal, Carles</cp:lastModifiedBy>
  <cp:revision>129</cp:revision>
  <cp:lastPrinted>2018-02-20T14:45:55Z</cp:lastPrinted>
  <dcterms:created xsi:type="dcterms:W3CDTF">2008-09-05T18:24:53Z</dcterms:created>
  <dcterms:modified xsi:type="dcterms:W3CDTF">2025-05-14T14:21:22Z</dcterms:modified>
</cp:coreProperties>
</file>